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8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k Holt" userId="1dd10f64-921a-45f2-959c-2e1105260357" providerId="ADAL" clId="{269FA311-5571-42FD-AE15-E00CF239A213}"/>
    <pc:docChg chg="custSel modSld">
      <pc:chgData name="Erik Holt" userId="1dd10f64-921a-45f2-959c-2e1105260357" providerId="ADAL" clId="{269FA311-5571-42FD-AE15-E00CF239A213}" dt="2022-10-22T21:02:35.532" v="0" actId="478"/>
      <pc:docMkLst>
        <pc:docMk/>
      </pc:docMkLst>
      <pc:sldChg chg="delSp mod">
        <pc:chgData name="Erik Holt" userId="1dd10f64-921a-45f2-959c-2e1105260357" providerId="ADAL" clId="{269FA311-5571-42FD-AE15-E00CF239A213}" dt="2022-10-22T21:02:35.532" v="0" actId="478"/>
        <pc:sldMkLst>
          <pc:docMk/>
          <pc:sldMk cId="4018457923" sldId="263"/>
        </pc:sldMkLst>
        <pc:picChg chg="del">
          <ac:chgData name="Erik Holt" userId="1dd10f64-921a-45f2-959c-2e1105260357" providerId="ADAL" clId="{269FA311-5571-42FD-AE15-E00CF239A213}" dt="2022-10-22T21:02:35.532" v="0" actId="478"/>
          <ac:picMkLst>
            <pc:docMk/>
            <pc:sldMk cId="4018457923" sldId="263"/>
            <ac:picMk id="4" creationId="{2E193CB7-EF0F-AA32-A304-6F60EED419E9}"/>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761C28-2D34-8C4F-4710-FA3B7A5E8C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B494F2F1-E923-1739-ABA3-B57BB2F9A8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28B8DA63-EB5C-9963-F069-6160A5CC8279}"/>
              </a:ext>
            </a:extLst>
          </p:cNvPr>
          <p:cNvSpPr>
            <a:spLocks noGrp="1"/>
          </p:cNvSpPr>
          <p:nvPr>
            <p:ph type="dt" sz="half" idx="10"/>
          </p:nvPr>
        </p:nvSpPr>
        <p:spPr/>
        <p:txBody>
          <a:bodyPr/>
          <a:lstStyle/>
          <a:p>
            <a:fld id="{DF2FC09C-867F-4BA8-8300-FA4A406E95EC}" type="datetimeFigureOut">
              <a:rPr lang="en-US" smtClean="0"/>
              <a:t>10/26/2023</a:t>
            </a:fld>
            <a:endParaRPr lang="en-US"/>
          </a:p>
        </p:txBody>
      </p:sp>
      <p:sp>
        <p:nvSpPr>
          <p:cNvPr id="5" name="Footer Placeholder 4">
            <a:extLst>
              <a:ext uri="{FF2B5EF4-FFF2-40B4-BE49-F238E27FC236}">
                <a16:creationId xmlns:a16="http://schemas.microsoft.com/office/drawing/2014/main" xmlns="" id="{DAF93EDB-3980-6D85-F510-362866CD1A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D61F374-CA55-8947-5830-613063955147}"/>
              </a:ext>
            </a:extLst>
          </p:cNvPr>
          <p:cNvSpPr>
            <a:spLocks noGrp="1"/>
          </p:cNvSpPr>
          <p:nvPr>
            <p:ph type="sldNum" sz="quarter" idx="12"/>
          </p:nvPr>
        </p:nvSpPr>
        <p:spPr/>
        <p:txBody>
          <a:bodyPr/>
          <a:lstStyle/>
          <a:p>
            <a:fld id="{0AB438F0-B7C3-4CA4-BA4F-B29D0C834C06}" type="slidenum">
              <a:rPr lang="en-US" smtClean="0"/>
              <a:t>‹#›</a:t>
            </a:fld>
            <a:endParaRPr lang="en-US"/>
          </a:p>
        </p:txBody>
      </p:sp>
    </p:spTree>
    <p:extLst>
      <p:ext uri="{BB962C8B-B14F-4D97-AF65-F5344CB8AC3E}">
        <p14:creationId xmlns:p14="http://schemas.microsoft.com/office/powerpoint/2010/main" val="1798600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4F4611-67D3-0F20-1E48-ECA8145CFF1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F1EEAE63-5311-B4F4-7EBA-BE13DBADAF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FDCF6A8-3CC0-CB08-4876-677E650E22F7}"/>
              </a:ext>
            </a:extLst>
          </p:cNvPr>
          <p:cNvSpPr>
            <a:spLocks noGrp="1"/>
          </p:cNvSpPr>
          <p:nvPr>
            <p:ph type="dt" sz="half" idx="10"/>
          </p:nvPr>
        </p:nvSpPr>
        <p:spPr/>
        <p:txBody>
          <a:bodyPr/>
          <a:lstStyle/>
          <a:p>
            <a:fld id="{DF2FC09C-867F-4BA8-8300-FA4A406E95EC}" type="datetimeFigureOut">
              <a:rPr lang="en-US" smtClean="0"/>
              <a:t>10/26/2023</a:t>
            </a:fld>
            <a:endParaRPr lang="en-US"/>
          </a:p>
        </p:txBody>
      </p:sp>
      <p:sp>
        <p:nvSpPr>
          <p:cNvPr id="5" name="Footer Placeholder 4">
            <a:extLst>
              <a:ext uri="{FF2B5EF4-FFF2-40B4-BE49-F238E27FC236}">
                <a16:creationId xmlns:a16="http://schemas.microsoft.com/office/drawing/2014/main" xmlns="" id="{E5256F7C-79ED-896F-EE42-36BFFC7176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D111C3E-59FA-352D-8BB2-23E349068C53}"/>
              </a:ext>
            </a:extLst>
          </p:cNvPr>
          <p:cNvSpPr>
            <a:spLocks noGrp="1"/>
          </p:cNvSpPr>
          <p:nvPr>
            <p:ph type="sldNum" sz="quarter" idx="12"/>
          </p:nvPr>
        </p:nvSpPr>
        <p:spPr/>
        <p:txBody>
          <a:bodyPr/>
          <a:lstStyle/>
          <a:p>
            <a:fld id="{0AB438F0-B7C3-4CA4-BA4F-B29D0C834C06}" type="slidenum">
              <a:rPr lang="en-US" smtClean="0"/>
              <a:t>‹#›</a:t>
            </a:fld>
            <a:endParaRPr lang="en-US"/>
          </a:p>
        </p:txBody>
      </p:sp>
    </p:spTree>
    <p:extLst>
      <p:ext uri="{BB962C8B-B14F-4D97-AF65-F5344CB8AC3E}">
        <p14:creationId xmlns:p14="http://schemas.microsoft.com/office/powerpoint/2010/main" val="4286445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EE165DC7-0490-CF42-E3E5-08999EF95C1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DACCFE8D-30AD-FE74-7212-B976BE598B2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A10F174-8F54-0660-27DE-6A0B914A80F4}"/>
              </a:ext>
            </a:extLst>
          </p:cNvPr>
          <p:cNvSpPr>
            <a:spLocks noGrp="1"/>
          </p:cNvSpPr>
          <p:nvPr>
            <p:ph type="dt" sz="half" idx="10"/>
          </p:nvPr>
        </p:nvSpPr>
        <p:spPr/>
        <p:txBody>
          <a:bodyPr/>
          <a:lstStyle/>
          <a:p>
            <a:fld id="{DF2FC09C-867F-4BA8-8300-FA4A406E95EC}" type="datetimeFigureOut">
              <a:rPr lang="en-US" smtClean="0"/>
              <a:t>10/26/2023</a:t>
            </a:fld>
            <a:endParaRPr lang="en-US"/>
          </a:p>
        </p:txBody>
      </p:sp>
      <p:sp>
        <p:nvSpPr>
          <p:cNvPr id="5" name="Footer Placeholder 4">
            <a:extLst>
              <a:ext uri="{FF2B5EF4-FFF2-40B4-BE49-F238E27FC236}">
                <a16:creationId xmlns:a16="http://schemas.microsoft.com/office/drawing/2014/main" xmlns="" id="{A948338D-8514-B0D8-FC18-B15BB791F1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552ACDD-B2B8-0E92-7A36-694440473585}"/>
              </a:ext>
            </a:extLst>
          </p:cNvPr>
          <p:cNvSpPr>
            <a:spLocks noGrp="1"/>
          </p:cNvSpPr>
          <p:nvPr>
            <p:ph type="sldNum" sz="quarter" idx="12"/>
          </p:nvPr>
        </p:nvSpPr>
        <p:spPr/>
        <p:txBody>
          <a:bodyPr/>
          <a:lstStyle/>
          <a:p>
            <a:fld id="{0AB438F0-B7C3-4CA4-BA4F-B29D0C834C06}" type="slidenum">
              <a:rPr lang="en-US" smtClean="0"/>
              <a:t>‹#›</a:t>
            </a:fld>
            <a:endParaRPr lang="en-US"/>
          </a:p>
        </p:txBody>
      </p:sp>
    </p:spTree>
    <p:extLst>
      <p:ext uri="{BB962C8B-B14F-4D97-AF65-F5344CB8AC3E}">
        <p14:creationId xmlns:p14="http://schemas.microsoft.com/office/powerpoint/2010/main" val="1618409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19053B-EC3E-ADDE-C107-3CB27B4566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80254D02-9E87-81EA-D429-A562A182C0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D9F2682-798C-337B-9790-4B48A8B77FFE}"/>
              </a:ext>
            </a:extLst>
          </p:cNvPr>
          <p:cNvSpPr>
            <a:spLocks noGrp="1"/>
          </p:cNvSpPr>
          <p:nvPr>
            <p:ph type="dt" sz="half" idx="10"/>
          </p:nvPr>
        </p:nvSpPr>
        <p:spPr/>
        <p:txBody>
          <a:bodyPr/>
          <a:lstStyle/>
          <a:p>
            <a:fld id="{DF2FC09C-867F-4BA8-8300-FA4A406E95EC}" type="datetimeFigureOut">
              <a:rPr lang="en-US" smtClean="0"/>
              <a:t>10/26/2023</a:t>
            </a:fld>
            <a:endParaRPr lang="en-US"/>
          </a:p>
        </p:txBody>
      </p:sp>
      <p:sp>
        <p:nvSpPr>
          <p:cNvPr id="5" name="Footer Placeholder 4">
            <a:extLst>
              <a:ext uri="{FF2B5EF4-FFF2-40B4-BE49-F238E27FC236}">
                <a16:creationId xmlns:a16="http://schemas.microsoft.com/office/drawing/2014/main" xmlns="" id="{E125046A-B811-E52F-F481-C432A62E61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AAB2732-0C91-805A-0C3D-023481AB6101}"/>
              </a:ext>
            </a:extLst>
          </p:cNvPr>
          <p:cNvSpPr>
            <a:spLocks noGrp="1"/>
          </p:cNvSpPr>
          <p:nvPr>
            <p:ph type="sldNum" sz="quarter" idx="12"/>
          </p:nvPr>
        </p:nvSpPr>
        <p:spPr/>
        <p:txBody>
          <a:bodyPr/>
          <a:lstStyle/>
          <a:p>
            <a:fld id="{0AB438F0-B7C3-4CA4-BA4F-B29D0C834C06}" type="slidenum">
              <a:rPr lang="en-US" smtClean="0"/>
              <a:t>‹#›</a:t>
            </a:fld>
            <a:endParaRPr lang="en-US"/>
          </a:p>
        </p:txBody>
      </p:sp>
    </p:spTree>
    <p:extLst>
      <p:ext uri="{BB962C8B-B14F-4D97-AF65-F5344CB8AC3E}">
        <p14:creationId xmlns:p14="http://schemas.microsoft.com/office/powerpoint/2010/main" val="2973546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D848CA-FAD3-A41F-0093-009A821E4D4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C363E361-780B-69FF-7DB8-57CF39D748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E8F1E4FB-2858-0428-6F10-833B1697A4B7}"/>
              </a:ext>
            </a:extLst>
          </p:cNvPr>
          <p:cNvSpPr>
            <a:spLocks noGrp="1"/>
          </p:cNvSpPr>
          <p:nvPr>
            <p:ph type="dt" sz="half" idx="10"/>
          </p:nvPr>
        </p:nvSpPr>
        <p:spPr/>
        <p:txBody>
          <a:bodyPr/>
          <a:lstStyle/>
          <a:p>
            <a:fld id="{DF2FC09C-867F-4BA8-8300-FA4A406E95EC}" type="datetimeFigureOut">
              <a:rPr lang="en-US" smtClean="0"/>
              <a:t>10/26/2023</a:t>
            </a:fld>
            <a:endParaRPr lang="en-US"/>
          </a:p>
        </p:txBody>
      </p:sp>
      <p:sp>
        <p:nvSpPr>
          <p:cNvPr id="5" name="Footer Placeholder 4">
            <a:extLst>
              <a:ext uri="{FF2B5EF4-FFF2-40B4-BE49-F238E27FC236}">
                <a16:creationId xmlns:a16="http://schemas.microsoft.com/office/drawing/2014/main" xmlns="" id="{4048B9CC-EB93-BFEA-FB05-97260595B9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948D060-0DE0-E905-F79E-C7023CA4DC42}"/>
              </a:ext>
            </a:extLst>
          </p:cNvPr>
          <p:cNvSpPr>
            <a:spLocks noGrp="1"/>
          </p:cNvSpPr>
          <p:nvPr>
            <p:ph type="sldNum" sz="quarter" idx="12"/>
          </p:nvPr>
        </p:nvSpPr>
        <p:spPr/>
        <p:txBody>
          <a:bodyPr/>
          <a:lstStyle/>
          <a:p>
            <a:fld id="{0AB438F0-B7C3-4CA4-BA4F-B29D0C834C06}" type="slidenum">
              <a:rPr lang="en-US" smtClean="0"/>
              <a:t>‹#›</a:t>
            </a:fld>
            <a:endParaRPr lang="en-US"/>
          </a:p>
        </p:txBody>
      </p:sp>
    </p:spTree>
    <p:extLst>
      <p:ext uri="{BB962C8B-B14F-4D97-AF65-F5344CB8AC3E}">
        <p14:creationId xmlns:p14="http://schemas.microsoft.com/office/powerpoint/2010/main" val="1622884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4A0E41-4B11-440C-43AE-4A89C26231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119C66F3-1BF8-4387-2430-7F21A8DA3C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A8C40B9C-7F09-F5DE-123A-AACC79CF24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87A0909F-AD72-5ED7-3A19-3F486D61CF68}"/>
              </a:ext>
            </a:extLst>
          </p:cNvPr>
          <p:cNvSpPr>
            <a:spLocks noGrp="1"/>
          </p:cNvSpPr>
          <p:nvPr>
            <p:ph type="dt" sz="half" idx="10"/>
          </p:nvPr>
        </p:nvSpPr>
        <p:spPr/>
        <p:txBody>
          <a:bodyPr/>
          <a:lstStyle/>
          <a:p>
            <a:fld id="{DF2FC09C-867F-4BA8-8300-FA4A406E95EC}" type="datetimeFigureOut">
              <a:rPr lang="en-US" smtClean="0"/>
              <a:t>10/26/2023</a:t>
            </a:fld>
            <a:endParaRPr lang="en-US"/>
          </a:p>
        </p:txBody>
      </p:sp>
      <p:sp>
        <p:nvSpPr>
          <p:cNvPr id="6" name="Footer Placeholder 5">
            <a:extLst>
              <a:ext uri="{FF2B5EF4-FFF2-40B4-BE49-F238E27FC236}">
                <a16:creationId xmlns:a16="http://schemas.microsoft.com/office/drawing/2014/main" xmlns="" id="{AF8F4962-A7B7-52D4-2451-C324A40FA2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84960541-669C-EC49-1128-B58E78CB7F43}"/>
              </a:ext>
            </a:extLst>
          </p:cNvPr>
          <p:cNvSpPr>
            <a:spLocks noGrp="1"/>
          </p:cNvSpPr>
          <p:nvPr>
            <p:ph type="sldNum" sz="quarter" idx="12"/>
          </p:nvPr>
        </p:nvSpPr>
        <p:spPr/>
        <p:txBody>
          <a:bodyPr/>
          <a:lstStyle/>
          <a:p>
            <a:fld id="{0AB438F0-B7C3-4CA4-BA4F-B29D0C834C06}" type="slidenum">
              <a:rPr lang="en-US" smtClean="0"/>
              <a:t>‹#›</a:t>
            </a:fld>
            <a:endParaRPr lang="en-US"/>
          </a:p>
        </p:txBody>
      </p:sp>
    </p:spTree>
    <p:extLst>
      <p:ext uri="{BB962C8B-B14F-4D97-AF65-F5344CB8AC3E}">
        <p14:creationId xmlns:p14="http://schemas.microsoft.com/office/powerpoint/2010/main" val="74041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FD32D3-D50B-4D7A-3730-20E4BE42D7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0935F3E4-21BE-C1B9-9D21-84AE11CEFC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57091CFD-235A-1D6F-95FC-60C3E3C572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812303E6-D65B-55E2-D519-849095B08A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6A7D2C49-BC53-0684-D3D7-D41FA3BD4A0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87F3CFF5-1877-E7FD-7C17-7E5D7F347C25}"/>
              </a:ext>
            </a:extLst>
          </p:cNvPr>
          <p:cNvSpPr>
            <a:spLocks noGrp="1"/>
          </p:cNvSpPr>
          <p:nvPr>
            <p:ph type="dt" sz="half" idx="10"/>
          </p:nvPr>
        </p:nvSpPr>
        <p:spPr/>
        <p:txBody>
          <a:bodyPr/>
          <a:lstStyle/>
          <a:p>
            <a:fld id="{DF2FC09C-867F-4BA8-8300-FA4A406E95EC}" type="datetimeFigureOut">
              <a:rPr lang="en-US" smtClean="0"/>
              <a:t>10/26/2023</a:t>
            </a:fld>
            <a:endParaRPr lang="en-US"/>
          </a:p>
        </p:txBody>
      </p:sp>
      <p:sp>
        <p:nvSpPr>
          <p:cNvPr id="8" name="Footer Placeholder 7">
            <a:extLst>
              <a:ext uri="{FF2B5EF4-FFF2-40B4-BE49-F238E27FC236}">
                <a16:creationId xmlns:a16="http://schemas.microsoft.com/office/drawing/2014/main" xmlns="" id="{060FA8E4-EB18-3D4D-1A70-BD168D4B7B5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A7985AB1-DDE9-D2B6-4228-DE4543E535A1}"/>
              </a:ext>
            </a:extLst>
          </p:cNvPr>
          <p:cNvSpPr>
            <a:spLocks noGrp="1"/>
          </p:cNvSpPr>
          <p:nvPr>
            <p:ph type="sldNum" sz="quarter" idx="12"/>
          </p:nvPr>
        </p:nvSpPr>
        <p:spPr/>
        <p:txBody>
          <a:bodyPr/>
          <a:lstStyle/>
          <a:p>
            <a:fld id="{0AB438F0-B7C3-4CA4-BA4F-B29D0C834C06}" type="slidenum">
              <a:rPr lang="en-US" smtClean="0"/>
              <a:t>‹#›</a:t>
            </a:fld>
            <a:endParaRPr lang="en-US"/>
          </a:p>
        </p:txBody>
      </p:sp>
    </p:spTree>
    <p:extLst>
      <p:ext uri="{BB962C8B-B14F-4D97-AF65-F5344CB8AC3E}">
        <p14:creationId xmlns:p14="http://schemas.microsoft.com/office/powerpoint/2010/main" val="3709411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5ABE85-1CFF-6DDB-8EED-672E8C7749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BEA6E05D-DDB5-4A6E-4F37-277A1E6D8604}"/>
              </a:ext>
            </a:extLst>
          </p:cNvPr>
          <p:cNvSpPr>
            <a:spLocks noGrp="1"/>
          </p:cNvSpPr>
          <p:nvPr>
            <p:ph type="dt" sz="half" idx="10"/>
          </p:nvPr>
        </p:nvSpPr>
        <p:spPr/>
        <p:txBody>
          <a:bodyPr/>
          <a:lstStyle/>
          <a:p>
            <a:fld id="{DF2FC09C-867F-4BA8-8300-FA4A406E95EC}" type="datetimeFigureOut">
              <a:rPr lang="en-US" smtClean="0"/>
              <a:t>10/26/2023</a:t>
            </a:fld>
            <a:endParaRPr lang="en-US"/>
          </a:p>
        </p:txBody>
      </p:sp>
      <p:sp>
        <p:nvSpPr>
          <p:cNvPr id="4" name="Footer Placeholder 3">
            <a:extLst>
              <a:ext uri="{FF2B5EF4-FFF2-40B4-BE49-F238E27FC236}">
                <a16:creationId xmlns:a16="http://schemas.microsoft.com/office/drawing/2014/main" xmlns="" id="{DAC66121-74DE-DBA0-7ED6-0CF1906127A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652CF045-1DDD-D83B-46AF-3D83F74A8540}"/>
              </a:ext>
            </a:extLst>
          </p:cNvPr>
          <p:cNvSpPr>
            <a:spLocks noGrp="1"/>
          </p:cNvSpPr>
          <p:nvPr>
            <p:ph type="sldNum" sz="quarter" idx="12"/>
          </p:nvPr>
        </p:nvSpPr>
        <p:spPr/>
        <p:txBody>
          <a:bodyPr/>
          <a:lstStyle/>
          <a:p>
            <a:fld id="{0AB438F0-B7C3-4CA4-BA4F-B29D0C834C06}" type="slidenum">
              <a:rPr lang="en-US" smtClean="0"/>
              <a:t>‹#›</a:t>
            </a:fld>
            <a:endParaRPr lang="en-US"/>
          </a:p>
        </p:txBody>
      </p:sp>
    </p:spTree>
    <p:extLst>
      <p:ext uri="{BB962C8B-B14F-4D97-AF65-F5344CB8AC3E}">
        <p14:creationId xmlns:p14="http://schemas.microsoft.com/office/powerpoint/2010/main" val="3291226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56764221-4649-38BE-31D3-57C1D9EDC949}"/>
              </a:ext>
            </a:extLst>
          </p:cNvPr>
          <p:cNvSpPr>
            <a:spLocks noGrp="1"/>
          </p:cNvSpPr>
          <p:nvPr>
            <p:ph type="dt" sz="half" idx="10"/>
          </p:nvPr>
        </p:nvSpPr>
        <p:spPr/>
        <p:txBody>
          <a:bodyPr/>
          <a:lstStyle/>
          <a:p>
            <a:fld id="{DF2FC09C-867F-4BA8-8300-FA4A406E95EC}" type="datetimeFigureOut">
              <a:rPr lang="en-US" smtClean="0"/>
              <a:t>10/26/2023</a:t>
            </a:fld>
            <a:endParaRPr lang="en-US"/>
          </a:p>
        </p:txBody>
      </p:sp>
      <p:sp>
        <p:nvSpPr>
          <p:cNvPr id="3" name="Footer Placeholder 2">
            <a:extLst>
              <a:ext uri="{FF2B5EF4-FFF2-40B4-BE49-F238E27FC236}">
                <a16:creationId xmlns:a16="http://schemas.microsoft.com/office/drawing/2014/main" xmlns="" id="{C9C0DDF8-56C7-01F4-90B9-633327F08BD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D4477295-7511-F6C6-C94F-81403790FC8E}"/>
              </a:ext>
            </a:extLst>
          </p:cNvPr>
          <p:cNvSpPr>
            <a:spLocks noGrp="1"/>
          </p:cNvSpPr>
          <p:nvPr>
            <p:ph type="sldNum" sz="quarter" idx="12"/>
          </p:nvPr>
        </p:nvSpPr>
        <p:spPr/>
        <p:txBody>
          <a:bodyPr/>
          <a:lstStyle/>
          <a:p>
            <a:fld id="{0AB438F0-B7C3-4CA4-BA4F-B29D0C834C06}" type="slidenum">
              <a:rPr lang="en-US" smtClean="0"/>
              <a:t>‹#›</a:t>
            </a:fld>
            <a:endParaRPr lang="en-US"/>
          </a:p>
        </p:txBody>
      </p:sp>
    </p:spTree>
    <p:extLst>
      <p:ext uri="{BB962C8B-B14F-4D97-AF65-F5344CB8AC3E}">
        <p14:creationId xmlns:p14="http://schemas.microsoft.com/office/powerpoint/2010/main" val="1627266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7FFC36-07CD-6599-A008-33B0DE27B5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B091632E-C591-F66F-3F13-08A4BBE57B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B83744C8-ED2D-BE6F-8C2D-43892D5248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D12CC61-FC38-8884-352D-33BCD63EA434}"/>
              </a:ext>
            </a:extLst>
          </p:cNvPr>
          <p:cNvSpPr>
            <a:spLocks noGrp="1"/>
          </p:cNvSpPr>
          <p:nvPr>
            <p:ph type="dt" sz="half" idx="10"/>
          </p:nvPr>
        </p:nvSpPr>
        <p:spPr/>
        <p:txBody>
          <a:bodyPr/>
          <a:lstStyle/>
          <a:p>
            <a:fld id="{DF2FC09C-867F-4BA8-8300-FA4A406E95EC}" type="datetimeFigureOut">
              <a:rPr lang="en-US" smtClean="0"/>
              <a:t>10/26/2023</a:t>
            </a:fld>
            <a:endParaRPr lang="en-US"/>
          </a:p>
        </p:txBody>
      </p:sp>
      <p:sp>
        <p:nvSpPr>
          <p:cNvPr id="6" name="Footer Placeholder 5">
            <a:extLst>
              <a:ext uri="{FF2B5EF4-FFF2-40B4-BE49-F238E27FC236}">
                <a16:creationId xmlns:a16="http://schemas.microsoft.com/office/drawing/2014/main" xmlns="" id="{9F44AB3C-014A-5824-D9E3-A81DF0FFB6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47B28D4-2E95-55EB-FDBC-EA30FFEE89D9}"/>
              </a:ext>
            </a:extLst>
          </p:cNvPr>
          <p:cNvSpPr>
            <a:spLocks noGrp="1"/>
          </p:cNvSpPr>
          <p:nvPr>
            <p:ph type="sldNum" sz="quarter" idx="12"/>
          </p:nvPr>
        </p:nvSpPr>
        <p:spPr/>
        <p:txBody>
          <a:bodyPr/>
          <a:lstStyle/>
          <a:p>
            <a:fld id="{0AB438F0-B7C3-4CA4-BA4F-B29D0C834C06}" type="slidenum">
              <a:rPr lang="en-US" smtClean="0"/>
              <a:t>‹#›</a:t>
            </a:fld>
            <a:endParaRPr lang="en-US"/>
          </a:p>
        </p:txBody>
      </p:sp>
    </p:spTree>
    <p:extLst>
      <p:ext uri="{BB962C8B-B14F-4D97-AF65-F5344CB8AC3E}">
        <p14:creationId xmlns:p14="http://schemas.microsoft.com/office/powerpoint/2010/main" val="2731627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C9377E-06B9-65F5-031C-C87213D950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E1073D2B-E3FF-EECB-A0CB-3A31CB7C70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6C1D0EBB-FABB-5136-0CE3-79667D9FDC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FC3FD9E-E714-2DC3-0E62-D65E38CEECAA}"/>
              </a:ext>
            </a:extLst>
          </p:cNvPr>
          <p:cNvSpPr>
            <a:spLocks noGrp="1"/>
          </p:cNvSpPr>
          <p:nvPr>
            <p:ph type="dt" sz="half" idx="10"/>
          </p:nvPr>
        </p:nvSpPr>
        <p:spPr/>
        <p:txBody>
          <a:bodyPr/>
          <a:lstStyle/>
          <a:p>
            <a:fld id="{DF2FC09C-867F-4BA8-8300-FA4A406E95EC}" type="datetimeFigureOut">
              <a:rPr lang="en-US" smtClean="0"/>
              <a:t>10/26/2023</a:t>
            </a:fld>
            <a:endParaRPr lang="en-US"/>
          </a:p>
        </p:txBody>
      </p:sp>
      <p:sp>
        <p:nvSpPr>
          <p:cNvPr id="6" name="Footer Placeholder 5">
            <a:extLst>
              <a:ext uri="{FF2B5EF4-FFF2-40B4-BE49-F238E27FC236}">
                <a16:creationId xmlns:a16="http://schemas.microsoft.com/office/drawing/2014/main" xmlns="" id="{A8C63132-F724-16A2-C182-E1F65988E5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686B7BC-756A-7AD2-D9FD-4BB8DA68A9E4}"/>
              </a:ext>
            </a:extLst>
          </p:cNvPr>
          <p:cNvSpPr>
            <a:spLocks noGrp="1"/>
          </p:cNvSpPr>
          <p:nvPr>
            <p:ph type="sldNum" sz="quarter" idx="12"/>
          </p:nvPr>
        </p:nvSpPr>
        <p:spPr/>
        <p:txBody>
          <a:bodyPr/>
          <a:lstStyle/>
          <a:p>
            <a:fld id="{0AB438F0-B7C3-4CA4-BA4F-B29D0C834C06}" type="slidenum">
              <a:rPr lang="en-US" smtClean="0"/>
              <a:t>‹#›</a:t>
            </a:fld>
            <a:endParaRPr lang="en-US"/>
          </a:p>
        </p:txBody>
      </p:sp>
    </p:spTree>
    <p:extLst>
      <p:ext uri="{BB962C8B-B14F-4D97-AF65-F5344CB8AC3E}">
        <p14:creationId xmlns:p14="http://schemas.microsoft.com/office/powerpoint/2010/main" val="1179952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6AA70ED2-B212-B7D5-1963-A8A79072B8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4C2FAC1B-8AB6-619A-F580-ADBAD92722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B3CEFF2-BAB6-3369-6D4E-69A0F13501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2FC09C-867F-4BA8-8300-FA4A406E95EC}" type="datetimeFigureOut">
              <a:rPr lang="en-US" smtClean="0"/>
              <a:t>10/26/2023</a:t>
            </a:fld>
            <a:endParaRPr lang="en-US"/>
          </a:p>
        </p:txBody>
      </p:sp>
      <p:sp>
        <p:nvSpPr>
          <p:cNvPr id="5" name="Footer Placeholder 4">
            <a:extLst>
              <a:ext uri="{FF2B5EF4-FFF2-40B4-BE49-F238E27FC236}">
                <a16:creationId xmlns:a16="http://schemas.microsoft.com/office/drawing/2014/main" xmlns="" id="{44B87764-93C5-3D83-B76C-0B1DEEB1D4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4E6C90C8-9190-7A29-5D47-5C7DD2E9A7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B438F0-B7C3-4CA4-BA4F-B29D0C834C06}" type="slidenum">
              <a:rPr lang="en-US" smtClean="0"/>
              <a:t>‹#›</a:t>
            </a:fld>
            <a:endParaRPr lang="en-US"/>
          </a:p>
        </p:txBody>
      </p:sp>
    </p:spTree>
    <p:extLst>
      <p:ext uri="{BB962C8B-B14F-4D97-AF65-F5344CB8AC3E}">
        <p14:creationId xmlns:p14="http://schemas.microsoft.com/office/powerpoint/2010/main" val="1858915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6A454075-A269-3B84-A99B-297AE13C589D}"/>
              </a:ext>
            </a:extLst>
          </p:cNvPr>
          <p:cNvSpPr>
            <a:spLocks noGrp="1"/>
          </p:cNvSpPr>
          <p:nvPr>
            <p:ph type="subTitle" idx="1"/>
          </p:nvPr>
        </p:nvSpPr>
        <p:spPr>
          <a:xfrm>
            <a:off x="185737" y="5866209"/>
            <a:ext cx="11820525" cy="588169"/>
          </a:xfrm>
        </p:spPr>
        <p:txBody>
          <a:bodyPr>
            <a:normAutofit/>
          </a:bodyPr>
          <a:lstStyle/>
          <a:p>
            <a:r>
              <a:rPr lang="en-US" sz="3200" dirty="0">
                <a:solidFill>
                  <a:srgbClr val="FFFF00"/>
                </a:solidFill>
                <a:latin typeface="Copperplate Gothic Bold" panose="020E0705020206020404" pitchFamily="34" charset="0"/>
              </a:rPr>
              <a:t>Remainder of 2022 and 2023 Proposed Budget</a:t>
            </a:r>
          </a:p>
        </p:txBody>
      </p:sp>
    </p:spTree>
    <p:extLst>
      <p:ext uri="{BB962C8B-B14F-4D97-AF65-F5344CB8AC3E}">
        <p14:creationId xmlns:p14="http://schemas.microsoft.com/office/powerpoint/2010/main" val="833027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29A8F7-ADC2-86EC-5C59-47ED75B27CE6}"/>
              </a:ext>
            </a:extLst>
          </p:cNvPr>
          <p:cNvSpPr>
            <a:spLocks noGrp="1"/>
          </p:cNvSpPr>
          <p:nvPr>
            <p:ph type="title"/>
          </p:nvPr>
        </p:nvSpPr>
        <p:spPr/>
        <p:txBody>
          <a:bodyPr/>
          <a:lstStyle/>
          <a:p>
            <a:pPr algn="ctr"/>
            <a:r>
              <a:rPr lang="en-US" dirty="0">
                <a:solidFill>
                  <a:srgbClr val="FFFF00"/>
                </a:solidFill>
                <a:latin typeface="Copperplate Gothic Bold" panose="020E0705020206020404" pitchFamily="34" charset="0"/>
              </a:rPr>
              <a:t>2022 Amended Budget Proposal</a:t>
            </a:r>
          </a:p>
        </p:txBody>
      </p:sp>
      <p:sp>
        <p:nvSpPr>
          <p:cNvPr id="7" name="TextBox 6">
            <a:extLst>
              <a:ext uri="{FF2B5EF4-FFF2-40B4-BE49-F238E27FC236}">
                <a16:creationId xmlns:a16="http://schemas.microsoft.com/office/drawing/2014/main" xmlns="" id="{52B227D2-88E4-6DEA-C6C3-6F247FEB7129}"/>
              </a:ext>
            </a:extLst>
          </p:cNvPr>
          <p:cNvSpPr txBox="1"/>
          <p:nvPr/>
        </p:nvSpPr>
        <p:spPr>
          <a:xfrm>
            <a:off x="165042" y="1520031"/>
            <a:ext cx="7883805" cy="4354077"/>
          </a:xfrm>
          <a:prstGeom prst="rect">
            <a:avLst/>
          </a:prstGeom>
          <a:noFill/>
        </p:spPr>
        <p:txBody>
          <a:bodyPr wrap="square">
            <a:spAutoFit/>
          </a:bodyPr>
          <a:lstStyle/>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What Goals do these goals accomplish for FFPD?</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err="1">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LifePak</a:t>
            </a: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 15</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EMTS Grant awarded for LifePak15 purchases</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Improved on scene EMS abilities</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Improved ability in transport time from ALS ambulance arrival on-scene</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314786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29A8F7-ADC2-86EC-5C59-47ED75B27CE6}"/>
              </a:ext>
            </a:extLst>
          </p:cNvPr>
          <p:cNvSpPr>
            <a:spLocks noGrp="1"/>
          </p:cNvSpPr>
          <p:nvPr>
            <p:ph type="title"/>
          </p:nvPr>
        </p:nvSpPr>
        <p:spPr/>
        <p:txBody>
          <a:bodyPr/>
          <a:lstStyle/>
          <a:p>
            <a:pPr algn="ctr"/>
            <a:r>
              <a:rPr lang="en-US" dirty="0">
                <a:solidFill>
                  <a:srgbClr val="FFFF00"/>
                </a:solidFill>
                <a:latin typeface="Copperplate Gothic Bold" panose="020E0705020206020404" pitchFamily="34" charset="0"/>
              </a:rPr>
              <a:t>2022 Amended Budget Proposal</a:t>
            </a:r>
          </a:p>
        </p:txBody>
      </p:sp>
      <p:sp>
        <p:nvSpPr>
          <p:cNvPr id="7" name="TextBox 6">
            <a:extLst>
              <a:ext uri="{FF2B5EF4-FFF2-40B4-BE49-F238E27FC236}">
                <a16:creationId xmlns:a16="http://schemas.microsoft.com/office/drawing/2014/main" xmlns="" id="{52B227D2-88E4-6DEA-C6C3-6F247FEB7129}"/>
              </a:ext>
            </a:extLst>
          </p:cNvPr>
          <p:cNvSpPr txBox="1"/>
          <p:nvPr/>
        </p:nvSpPr>
        <p:spPr>
          <a:xfrm>
            <a:off x="165042" y="1520031"/>
            <a:ext cx="7883805" cy="4683398"/>
          </a:xfrm>
          <a:prstGeom prst="rect">
            <a:avLst/>
          </a:prstGeom>
          <a:noFill/>
        </p:spPr>
        <p:txBody>
          <a:bodyPr wrap="square">
            <a:spAutoFit/>
          </a:bodyPr>
          <a:lstStyle/>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What Goals do these goals accomplish for FFPD?</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Emergency Home Oxygen Program</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Survey still in process – Initial program roll-out</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Re-services FFR oxygen use for EMS</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Establishes initial cache of spare oxygen bottles for residence using medical home oxygen in case of short-term power outages &lt;24 hours.</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889571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29A8F7-ADC2-86EC-5C59-47ED75B27CE6}"/>
              </a:ext>
            </a:extLst>
          </p:cNvPr>
          <p:cNvSpPr>
            <a:spLocks noGrp="1"/>
          </p:cNvSpPr>
          <p:nvPr>
            <p:ph type="title"/>
          </p:nvPr>
        </p:nvSpPr>
        <p:spPr/>
        <p:txBody>
          <a:bodyPr/>
          <a:lstStyle/>
          <a:p>
            <a:pPr algn="ctr"/>
            <a:r>
              <a:rPr lang="en-US" dirty="0">
                <a:solidFill>
                  <a:srgbClr val="FFFF00"/>
                </a:solidFill>
                <a:latin typeface="Copperplate Gothic Bold" panose="020E0705020206020404" pitchFamily="34" charset="0"/>
              </a:rPr>
              <a:t>2023 Budget Proposal</a:t>
            </a:r>
          </a:p>
        </p:txBody>
      </p:sp>
      <p:sp>
        <p:nvSpPr>
          <p:cNvPr id="7" name="TextBox 6">
            <a:extLst>
              <a:ext uri="{FF2B5EF4-FFF2-40B4-BE49-F238E27FC236}">
                <a16:creationId xmlns:a16="http://schemas.microsoft.com/office/drawing/2014/main" xmlns="" id="{52B227D2-88E4-6DEA-C6C3-6F247FEB7129}"/>
              </a:ext>
            </a:extLst>
          </p:cNvPr>
          <p:cNvSpPr txBox="1"/>
          <p:nvPr/>
        </p:nvSpPr>
        <p:spPr>
          <a:xfrm>
            <a:off x="165042" y="1520031"/>
            <a:ext cx="7883805" cy="5342040"/>
          </a:xfrm>
          <a:prstGeom prst="rect">
            <a:avLst/>
          </a:prstGeom>
          <a:noFill/>
        </p:spPr>
        <p:txBody>
          <a:bodyPr wrap="square">
            <a:spAutoFit/>
          </a:bodyPr>
          <a:lstStyle/>
          <a:p>
            <a:pPr marL="342900" marR="0" lvl="0" indent="-342900">
              <a:lnSpc>
                <a:spcPct val="107000"/>
              </a:lnSpc>
              <a:spcBef>
                <a:spcPts val="0"/>
              </a:spcBef>
              <a:spcAft>
                <a:spcPts val="0"/>
              </a:spcAft>
              <a:buFont typeface="Arial" panose="020B0604020202020204" pitchFamily="34" charset="0"/>
              <a:buChar char="•"/>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What’s the overall preliminary income amount?</a:t>
            </a:r>
          </a:p>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	Projections show approx. $401,527.56</a:t>
            </a:r>
          </a:p>
          <a:p>
            <a:pPr marR="0" lvl="0">
              <a:lnSpc>
                <a:spcPct val="107000"/>
              </a:lnSpc>
              <a:spcBef>
                <a:spcPts val="0"/>
              </a:spcBef>
              <a:spcAft>
                <a:spcPts val="0"/>
              </a:spcAft>
            </a:pPr>
            <a:endPar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How much is the Operating Budget preliminary amount?</a:t>
            </a:r>
          </a:p>
          <a:p>
            <a:pPr marR="0" lvl="0">
              <a:lnSpc>
                <a:spcPct val="107000"/>
              </a:lnSpc>
              <a:spcBef>
                <a:spcPts val="0"/>
              </a:spcBef>
              <a:spcAft>
                <a:spcPts val="0"/>
              </a:spcAft>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	$464,618.51 (Projecte</a:t>
            </a: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d)</a:t>
            </a:r>
          </a:p>
          <a:p>
            <a:pPr marR="0" lvl="0">
              <a:lnSpc>
                <a:spcPct val="107000"/>
              </a:lnSpc>
              <a:spcBef>
                <a:spcPts val="0"/>
              </a:spcBef>
              <a:spcAft>
                <a:spcPts val="0"/>
              </a:spcAft>
            </a:pPr>
            <a:endPar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Deficit amount?</a:t>
            </a:r>
          </a:p>
          <a:p>
            <a:pPr marR="0" lvl="0">
              <a:lnSpc>
                <a:spcPct val="107000"/>
              </a:lnSpc>
              <a:spcBef>
                <a:spcPts val="0"/>
              </a:spcBef>
              <a:spcAft>
                <a:spcPts val="0"/>
              </a:spcAft>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	$63,090.95</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Does this mean we will end 2023 in a negative balance?</a:t>
            </a:r>
          </a:p>
          <a:p>
            <a:pPr marR="0" lvl="0">
              <a:lnSpc>
                <a:spcPct val="107000"/>
              </a:lnSpc>
              <a:spcBef>
                <a:spcPts val="0"/>
              </a:spcBef>
              <a:spcAft>
                <a:spcPts val="0"/>
              </a:spcAft>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	No, this does not include any abatements, 	fundraising or other incomes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05112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29A8F7-ADC2-86EC-5C59-47ED75B27CE6}"/>
              </a:ext>
            </a:extLst>
          </p:cNvPr>
          <p:cNvSpPr>
            <a:spLocks noGrp="1"/>
          </p:cNvSpPr>
          <p:nvPr>
            <p:ph type="title"/>
          </p:nvPr>
        </p:nvSpPr>
        <p:spPr/>
        <p:txBody>
          <a:bodyPr/>
          <a:lstStyle/>
          <a:p>
            <a:pPr algn="ctr"/>
            <a:r>
              <a:rPr lang="en-US" dirty="0">
                <a:solidFill>
                  <a:srgbClr val="FFFF00"/>
                </a:solidFill>
                <a:latin typeface="Copperplate Gothic Bold" panose="020E0705020206020404" pitchFamily="34" charset="0"/>
              </a:rPr>
              <a:t>2023 Budget Proposal</a:t>
            </a:r>
          </a:p>
        </p:txBody>
      </p:sp>
      <p:sp>
        <p:nvSpPr>
          <p:cNvPr id="7" name="TextBox 6">
            <a:extLst>
              <a:ext uri="{FF2B5EF4-FFF2-40B4-BE49-F238E27FC236}">
                <a16:creationId xmlns:a16="http://schemas.microsoft.com/office/drawing/2014/main" xmlns="" id="{52B227D2-88E4-6DEA-C6C3-6F247FEB7129}"/>
              </a:ext>
            </a:extLst>
          </p:cNvPr>
          <p:cNvSpPr txBox="1"/>
          <p:nvPr/>
        </p:nvSpPr>
        <p:spPr>
          <a:xfrm>
            <a:off x="165042" y="1520031"/>
            <a:ext cx="7883805" cy="4354077"/>
          </a:xfrm>
          <a:prstGeom prst="rect">
            <a:avLst/>
          </a:prstGeom>
          <a:noFill/>
        </p:spPr>
        <p:txBody>
          <a:bodyPr wrap="square">
            <a:spAutoFit/>
          </a:bodyPr>
          <a:lstStyle/>
          <a:p>
            <a:pPr marL="342900" marR="0" lvl="0" indent="-342900">
              <a:lnSpc>
                <a:spcPct val="107000"/>
              </a:lnSpc>
              <a:spcBef>
                <a:spcPts val="0"/>
              </a:spcBef>
              <a:spcAft>
                <a:spcPts val="0"/>
              </a:spcAft>
              <a:buFont typeface="Arial" panose="020B0604020202020204" pitchFamily="34" charset="0"/>
              <a:buChar char="•"/>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Capital Expenditures – DON’T PANIC!</a:t>
            </a:r>
          </a:p>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	</a:t>
            </a:r>
          </a:p>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Since we have so much additional in reserves, we must place these expenditures on capital outlay in our annual budget in order to use it.  We will not likely spend this amount but rather than amend a budget in 2023 we are listing amounts as we analyze future service and goals.  Every expenditure would still require board approval prior to commitment of any funds. This is normal budgeting practice as we look and analyze apparatus/station/equipment needs. </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674043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29A8F7-ADC2-86EC-5C59-47ED75B27CE6}"/>
              </a:ext>
            </a:extLst>
          </p:cNvPr>
          <p:cNvSpPr>
            <a:spLocks noGrp="1"/>
          </p:cNvSpPr>
          <p:nvPr>
            <p:ph type="title"/>
          </p:nvPr>
        </p:nvSpPr>
        <p:spPr/>
        <p:txBody>
          <a:bodyPr/>
          <a:lstStyle/>
          <a:p>
            <a:pPr algn="ctr"/>
            <a:r>
              <a:rPr lang="en-US" dirty="0">
                <a:solidFill>
                  <a:srgbClr val="FFFF00"/>
                </a:solidFill>
                <a:latin typeface="Copperplate Gothic Bold" panose="020E0705020206020404" pitchFamily="34" charset="0"/>
              </a:rPr>
              <a:t>2023 Budget Proposal</a:t>
            </a:r>
          </a:p>
        </p:txBody>
      </p:sp>
      <p:sp>
        <p:nvSpPr>
          <p:cNvPr id="7" name="TextBox 6">
            <a:extLst>
              <a:ext uri="{FF2B5EF4-FFF2-40B4-BE49-F238E27FC236}">
                <a16:creationId xmlns:a16="http://schemas.microsoft.com/office/drawing/2014/main" xmlns="" id="{52B227D2-88E4-6DEA-C6C3-6F247FEB7129}"/>
              </a:ext>
            </a:extLst>
          </p:cNvPr>
          <p:cNvSpPr txBox="1"/>
          <p:nvPr/>
        </p:nvSpPr>
        <p:spPr>
          <a:xfrm>
            <a:off x="186307" y="1275483"/>
            <a:ext cx="7883805" cy="5671361"/>
          </a:xfrm>
          <a:prstGeom prst="rect">
            <a:avLst/>
          </a:prstGeom>
          <a:noFill/>
        </p:spPr>
        <p:txBody>
          <a:bodyPr wrap="square">
            <a:spAutoFit/>
          </a:bodyPr>
          <a:lstStyle/>
          <a:p>
            <a:pPr marL="342900" marR="0" lvl="0" indent="-342900">
              <a:lnSpc>
                <a:spcPct val="107000"/>
              </a:lnSpc>
              <a:spcBef>
                <a:spcPts val="0"/>
              </a:spcBef>
              <a:spcAft>
                <a:spcPts val="0"/>
              </a:spcAft>
              <a:buFont typeface="Arial" panose="020B0604020202020204" pitchFamily="34" charset="0"/>
              <a:buChar char="•"/>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What Goals will we Achieve in 2023 Budget?</a:t>
            </a:r>
          </a:p>
          <a:p>
            <a:pPr marL="342900" marR="0" lvl="0" indent="-342900">
              <a:lnSpc>
                <a:spcPct val="107000"/>
              </a:lnSpc>
              <a:spcBef>
                <a:spcPts val="0"/>
              </a:spcBef>
              <a:spcAft>
                <a:spcPts val="0"/>
              </a:spcAft>
              <a:buFont typeface="Arial" panose="020B0604020202020204" pitchFamily="34" charset="0"/>
              <a:buChar char="•"/>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Many of these goals are still forming and changes will be made between now and final 2023 budget submission</a:t>
            </a:r>
          </a:p>
          <a:p>
            <a:pPr marL="342900" marR="0" lvl="0" indent="-342900">
              <a:lnSpc>
                <a:spcPct val="107000"/>
              </a:lnSpc>
              <a:spcBef>
                <a:spcPts val="0"/>
              </a:spcBef>
              <a:spcAft>
                <a:spcPts val="0"/>
              </a:spcAft>
              <a:buFont typeface="Arial" panose="020B0604020202020204" pitchFamily="34" charset="0"/>
              <a:buChar char="•"/>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Additional LifePak15’s purchased, 3 part-time Captains funded, FPPA pension established and funded for Volunteers, Department owned chipper for community mitigation, equipment standardization of all wildland/structural apparatus, Digital billboard for Station 1, fire danger signs for district, and updating of apparatus/district needs assessments</a:t>
            </a:r>
          </a:p>
          <a:p>
            <a:pPr marL="342900" marR="0" lvl="0" indent="-342900">
              <a:lnSpc>
                <a:spcPct val="107000"/>
              </a:lnSpc>
              <a:spcBef>
                <a:spcPts val="0"/>
              </a:spcBef>
              <a:spcAft>
                <a:spcPts val="0"/>
              </a:spcAft>
              <a:buFont typeface="Arial" panose="020B0604020202020204" pitchFamily="34" charset="0"/>
              <a:buChar char="•"/>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All of this equals better service delivery to our community</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561452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29A8F7-ADC2-86EC-5C59-47ED75B27CE6}"/>
              </a:ext>
            </a:extLst>
          </p:cNvPr>
          <p:cNvSpPr>
            <a:spLocks noGrp="1"/>
          </p:cNvSpPr>
          <p:nvPr>
            <p:ph type="title"/>
          </p:nvPr>
        </p:nvSpPr>
        <p:spPr/>
        <p:txBody>
          <a:bodyPr/>
          <a:lstStyle/>
          <a:p>
            <a:pPr algn="ctr"/>
            <a:r>
              <a:rPr lang="en-US" dirty="0">
                <a:solidFill>
                  <a:srgbClr val="FFFF00"/>
                </a:solidFill>
                <a:latin typeface="Copperplate Gothic Bold" panose="020E0705020206020404" pitchFamily="34" charset="0"/>
              </a:rPr>
              <a:t>2023 Budget Proposal</a:t>
            </a:r>
          </a:p>
        </p:txBody>
      </p:sp>
      <p:sp>
        <p:nvSpPr>
          <p:cNvPr id="7" name="TextBox 6">
            <a:extLst>
              <a:ext uri="{FF2B5EF4-FFF2-40B4-BE49-F238E27FC236}">
                <a16:creationId xmlns:a16="http://schemas.microsoft.com/office/drawing/2014/main" xmlns="" id="{52B227D2-88E4-6DEA-C6C3-6F247FEB7129}"/>
              </a:ext>
            </a:extLst>
          </p:cNvPr>
          <p:cNvSpPr txBox="1"/>
          <p:nvPr/>
        </p:nvSpPr>
        <p:spPr>
          <a:xfrm>
            <a:off x="250103" y="1318013"/>
            <a:ext cx="7883805" cy="6000682"/>
          </a:xfrm>
          <a:prstGeom prst="rect">
            <a:avLst/>
          </a:prstGeom>
          <a:noFill/>
        </p:spPr>
        <p:txBody>
          <a:bodyPr wrap="square">
            <a:spAutoFit/>
          </a:bodyPr>
          <a:lstStyle/>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Is approving this proposed budget final and binding for 2023 spending and budget management?</a:t>
            </a:r>
          </a:p>
          <a:p>
            <a:pPr marL="342900" marR="0" lvl="0" indent="-342900">
              <a:lnSpc>
                <a:spcPct val="107000"/>
              </a:lnSpc>
              <a:spcBef>
                <a:spcPts val="0"/>
              </a:spcBef>
              <a:spcAft>
                <a:spcPts val="0"/>
              </a:spcAft>
              <a:buFont typeface="Arial" panose="020B0604020202020204" pitchFamily="34" charset="0"/>
              <a:buChar char="•"/>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NO, this is based on preliminary Mil Levy numbers and will adjust when final numbers are certified</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Between now and Final budget needs assessments can take place to hone these numbers </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Public hearing and community feedback must still take place</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We never intend to spend the entire budget.  Overages are built in as needed.  Identifying needs/costs is first step.  Once approved cost reductions are completed prior to spending.</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161433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29A8F7-ADC2-86EC-5C59-47ED75B27CE6}"/>
              </a:ext>
            </a:extLst>
          </p:cNvPr>
          <p:cNvSpPr>
            <a:spLocks noGrp="1"/>
          </p:cNvSpPr>
          <p:nvPr>
            <p:ph type="title"/>
          </p:nvPr>
        </p:nvSpPr>
        <p:spPr/>
        <p:txBody>
          <a:bodyPr/>
          <a:lstStyle/>
          <a:p>
            <a:pPr algn="ctr"/>
            <a:r>
              <a:rPr lang="en-US" dirty="0">
                <a:solidFill>
                  <a:srgbClr val="FFFF00"/>
                </a:solidFill>
                <a:latin typeface="Copperplate Gothic Bold" panose="020E0705020206020404" pitchFamily="34" charset="0"/>
              </a:rPr>
              <a:t>2023 Budget Proposal</a:t>
            </a:r>
          </a:p>
        </p:txBody>
      </p:sp>
      <p:sp>
        <p:nvSpPr>
          <p:cNvPr id="7" name="TextBox 6">
            <a:extLst>
              <a:ext uri="{FF2B5EF4-FFF2-40B4-BE49-F238E27FC236}">
                <a16:creationId xmlns:a16="http://schemas.microsoft.com/office/drawing/2014/main" xmlns="" id="{52B227D2-88E4-6DEA-C6C3-6F247FEB7129}"/>
              </a:ext>
            </a:extLst>
          </p:cNvPr>
          <p:cNvSpPr txBox="1"/>
          <p:nvPr/>
        </p:nvSpPr>
        <p:spPr>
          <a:xfrm>
            <a:off x="313898" y="2177303"/>
            <a:ext cx="7883805" cy="3036793"/>
          </a:xfrm>
          <a:prstGeom prst="rect">
            <a:avLst/>
          </a:prstGeom>
          <a:noFill/>
        </p:spPr>
        <p:txBody>
          <a:bodyPr wrap="square">
            <a:spAutoFit/>
          </a:bodyPr>
          <a:lstStyle/>
          <a:p>
            <a:pPr marL="342900" marR="0" lvl="0" indent="-342900">
              <a:lnSpc>
                <a:spcPct val="107000"/>
              </a:lnSpc>
              <a:spcBef>
                <a:spcPts val="0"/>
              </a:spcBef>
              <a:spcAft>
                <a:spcPts val="0"/>
              </a:spcAft>
              <a:buFont typeface="Arial" panose="020B0604020202020204" pitchFamily="34" charset="0"/>
              <a:buChar char="•"/>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What is next?</a:t>
            </a:r>
          </a:p>
          <a:p>
            <a:pPr marL="342900" marR="0" lvl="0" indent="-342900">
              <a:lnSpc>
                <a:spcPct val="107000"/>
              </a:lnSpc>
              <a:spcBef>
                <a:spcPts val="0"/>
              </a:spcBef>
              <a:spcAft>
                <a:spcPts val="0"/>
              </a:spcAft>
              <a:buFont typeface="Arial" panose="020B0604020202020204" pitchFamily="34" charset="0"/>
              <a:buChar char="•"/>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Adoption of proposed budget by 10/15/2022</a:t>
            </a:r>
          </a:p>
          <a:p>
            <a:pPr marL="342900" marR="0" lvl="0" indent="-342900">
              <a:lnSpc>
                <a:spcPct val="107000"/>
              </a:lnSpc>
              <a:spcBef>
                <a:spcPts val="0"/>
              </a:spcBef>
              <a:spcAft>
                <a:spcPts val="0"/>
              </a:spcAft>
              <a:buFont typeface="Arial" panose="020B0604020202020204" pitchFamily="34" charset="0"/>
              <a:buChar char="•"/>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Post on website for community to view</a:t>
            </a:r>
          </a:p>
          <a:p>
            <a:pPr marL="342900" marR="0" lvl="0" indent="-342900">
              <a:lnSpc>
                <a:spcPct val="107000"/>
              </a:lnSpc>
              <a:spcBef>
                <a:spcPts val="0"/>
              </a:spcBef>
              <a:spcAft>
                <a:spcPts val="0"/>
              </a:spcAft>
              <a:buFont typeface="Arial" panose="020B0604020202020204" pitchFamily="34" charset="0"/>
              <a:buChar char="•"/>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Hold public Budget Hearing November Regular Board </a:t>
            </a:r>
            <a:r>
              <a:rPr lang="en-US" sz="2000" dirty="0" err="1">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Meetining</a:t>
            </a: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Get Certified Budget numbers from County</a:t>
            </a:r>
          </a:p>
          <a:p>
            <a:pPr marL="342900" marR="0" lvl="0" indent="-342900">
              <a:lnSpc>
                <a:spcPct val="107000"/>
              </a:lnSpc>
              <a:spcBef>
                <a:spcPts val="0"/>
              </a:spcBef>
              <a:spcAft>
                <a:spcPts val="0"/>
              </a:spcAft>
              <a:buFont typeface="Arial" panose="020B0604020202020204" pitchFamily="34" charset="0"/>
              <a:buChar char="•"/>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Review/Approve Final Budget by 12/15/2022</a:t>
            </a:r>
          </a:p>
          <a:p>
            <a:pPr marL="342900" marR="0" lvl="0" indent="-342900">
              <a:lnSpc>
                <a:spcPct val="107000"/>
              </a:lnSpc>
              <a:spcBef>
                <a:spcPts val="0"/>
              </a:spcBef>
              <a:spcAft>
                <a:spcPts val="0"/>
              </a:spcAft>
              <a:buFont typeface="Arial" panose="020B0604020202020204" pitchFamily="34" charset="0"/>
              <a:buChar char="•"/>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Submit to DOLA by January 31, 2023</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096749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29A8F7-ADC2-86EC-5C59-47ED75B27CE6}"/>
              </a:ext>
            </a:extLst>
          </p:cNvPr>
          <p:cNvSpPr>
            <a:spLocks noGrp="1"/>
          </p:cNvSpPr>
          <p:nvPr>
            <p:ph type="title"/>
          </p:nvPr>
        </p:nvSpPr>
        <p:spPr/>
        <p:txBody>
          <a:bodyPr/>
          <a:lstStyle/>
          <a:p>
            <a:pPr algn="ctr"/>
            <a:r>
              <a:rPr lang="en-US" dirty="0">
                <a:solidFill>
                  <a:srgbClr val="FFFF00"/>
                </a:solidFill>
                <a:latin typeface="Copperplate Gothic Bold" panose="020E0705020206020404" pitchFamily="34" charset="0"/>
              </a:rPr>
              <a:t>2022 EOY Budget Goals</a:t>
            </a:r>
          </a:p>
        </p:txBody>
      </p:sp>
      <p:sp>
        <p:nvSpPr>
          <p:cNvPr id="7" name="TextBox 6">
            <a:extLst>
              <a:ext uri="{FF2B5EF4-FFF2-40B4-BE49-F238E27FC236}">
                <a16:creationId xmlns:a16="http://schemas.microsoft.com/office/drawing/2014/main" xmlns="" id="{52B227D2-88E4-6DEA-C6C3-6F247FEB7129}"/>
              </a:ext>
            </a:extLst>
          </p:cNvPr>
          <p:cNvSpPr txBox="1"/>
          <p:nvPr/>
        </p:nvSpPr>
        <p:spPr>
          <a:xfrm>
            <a:off x="630237" y="1730703"/>
            <a:ext cx="6372225" cy="4419928"/>
          </a:xfrm>
          <a:prstGeom prst="rect">
            <a:avLst/>
          </a:prstGeom>
          <a:noFill/>
        </p:spPr>
        <p:txBody>
          <a:bodyPr wrap="square">
            <a:spAutoFit/>
          </a:bodyPr>
          <a:lstStyle/>
          <a:p>
            <a:pPr marL="342900" marR="0" lvl="0" indent="-342900">
              <a:lnSpc>
                <a:spcPct val="107000"/>
              </a:lnSpc>
              <a:spcBef>
                <a:spcPts val="0"/>
              </a:spcBef>
              <a:spcAft>
                <a:spcPts val="0"/>
              </a:spcAft>
              <a:buFont typeface="Symbol" panose="05050102010706020507" pitchFamily="18" charset="2"/>
              <a:buChar char=""/>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All PPE accounted for and needs assessment for 2023 completed</a:t>
            </a:r>
          </a:p>
          <a:p>
            <a:pPr marL="342900" marR="0" lvl="0" indent="-342900">
              <a:lnSpc>
                <a:spcPct val="107000"/>
              </a:lnSpc>
              <a:spcBef>
                <a:spcPts val="0"/>
              </a:spcBef>
              <a:spcAft>
                <a:spcPts val="0"/>
              </a:spcAft>
              <a:buFont typeface="Symbol" panose="05050102010706020507" pitchFamily="18" charset="2"/>
              <a:buChar char=""/>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3 Part-time positions in place by Jan 2023</a:t>
            </a:r>
          </a:p>
          <a:p>
            <a:pPr marL="342900" marR="0" lvl="0" indent="-342900">
              <a:lnSpc>
                <a:spcPct val="107000"/>
              </a:lnSpc>
              <a:spcBef>
                <a:spcPts val="0"/>
              </a:spcBef>
              <a:spcAft>
                <a:spcPts val="0"/>
              </a:spcAft>
              <a:buFont typeface="Symbol" panose="05050102010706020507" pitchFamily="18" charset="2"/>
              <a:buChar char=""/>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Patti 24k annually </a:t>
            </a:r>
          </a:p>
          <a:p>
            <a:pPr marL="342900" marR="0" lvl="0" indent="-342900">
              <a:lnSpc>
                <a:spcPct val="107000"/>
              </a:lnSpc>
              <a:spcBef>
                <a:spcPts val="0"/>
              </a:spcBef>
              <a:spcAft>
                <a:spcPts val="0"/>
              </a:spcAft>
              <a:buFont typeface="Symbol" panose="05050102010706020507" pitchFamily="18" charset="2"/>
              <a:buChar char=""/>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Med Bags for all EMTS/Apparatus standardized Offices in training building - </a:t>
            </a:r>
          </a:p>
          <a:p>
            <a:pPr marL="342900" marR="0" lvl="0" indent="-342900">
              <a:lnSpc>
                <a:spcPct val="107000"/>
              </a:lnSpc>
              <a:spcBef>
                <a:spcPts val="0"/>
              </a:spcBef>
              <a:spcAft>
                <a:spcPts val="0"/>
              </a:spcAft>
              <a:buFont typeface="Symbol" panose="05050102010706020507" pitchFamily="18" charset="2"/>
              <a:buChar char=""/>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CPR class in-house</a:t>
            </a:r>
          </a:p>
          <a:p>
            <a:pPr marL="342900" marR="0" lvl="0" indent="-342900">
              <a:lnSpc>
                <a:spcPct val="107000"/>
              </a:lnSpc>
              <a:spcBef>
                <a:spcPts val="0"/>
              </a:spcBef>
              <a:spcAft>
                <a:spcPts val="0"/>
              </a:spcAft>
              <a:buFont typeface="Symbol" panose="05050102010706020507" pitchFamily="18" charset="2"/>
              <a:buChar char=""/>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1/3 Lifepak</a:t>
            </a: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15 EMTS Grant</a:t>
            </a:r>
            <a:endPar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Paint upper building</a:t>
            </a:r>
          </a:p>
          <a:p>
            <a:pPr marL="342900" marR="0" lvl="0" indent="-342900">
              <a:lnSpc>
                <a:spcPct val="107000"/>
              </a:lnSpc>
              <a:spcBef>
                <a:spcPts val="0"/>
              </a:spcBef>
              <a:spcAft>
                <a:spcPts val="800"/>
              </a:spcAft>
              <a:buFont typeface="Symbol" panose="05050102010706020507" pitchFamily="18" charset="2"/>
              <a:buChar char=""/>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Oxygen bottles reserviced/tested plus cache proposal built</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697825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29A8F7-ADC2-86EC-5C59-47ED75B27CE6}"/>
              </a:ext>
            </a:extLst>
          </p:cNvPr>
          <p:cNvSpPr>
            <a:spLocks noGrp="1"/>
          </p:cNvSpPr>
          <p:nvPr>
            <p:ph type="title"/>
          </p:nvPr>
        </p:nvSpPr>
        <p:spPr/>
        <p:txBody>
          <a:bodyPr/>
          <a:lstStyle/>
          <a:p>
            <a:pPr algn="ctr"/>
            <a:r>
              <a:rPr lang="en-US" dirty="0">
                <a:solidFill>
                  <a:srgbClr val="FFFF00"/>
                </a:solidFill>
                <a:latin typeface="Copperplate Gothic Bold" panose="020E0705020206020404" pitchFamily="34" charset="0"/>
              </a:rPr>
              <a:t>2023 Budget Goals</a:t>
            </a:r>
          </a:p>
        </p:txBody>
      </p:sp>
      <p:sp>
        <p:nvSpPr>
          <p:cNvPr id="7" name="TextBox 6">
            <a:extLst>
              <a:ext uri="{FF2B5EF4-FFF2-40B4-BE49-F238E27FC236}">
                <a16:creationId xmlns:a16="http://schemas.microsoft.com/office/drawing/2014/main" xmlns="" id="{52B227D2-88E4-6DEA-C6C3-6F247FEB7129}"/>
              </a:ext>
            </a:extLst>
          </p:cNvPr>
          <p:cNvSpPr txBox="1"/>
          <p:nvPr/>
        </p:nvSpPr>
        <p:spPr>
          <a:xfrm>
            <a:off x="630237" y="1730703"/>
            <a:ext cx="7610249" cy="4354077"/>
          </a:xfrm>
          <a:prstGeom prst="rect">
            <a:avLst/>
          </a:prstGeom>
          <a:noFill/>
        </p:spPr>
        <p:txBody>
          <a:bodyPr wrap="square">
            <a:spAutoFit/>
          </a:bodyPr>
          <a:lstStyle/>
          <a:p>
            <a:pPr marL="342900" marR="0" lvl="0" indent="-342900">
              <a:lnSpc>
                <a:spcPct val="107000"/>
              </a:lnSpc>
              <a:spcBef>
                <a:spcPts val="0"/>
              </a:spcBef>
              <a:spcAft>
                <a:spcPts val="0"/>
              </a:spcAft>
              <a:buFont typeface="Symbol" panose="05050102010706020507" pitchFamily="18" charset="2"/>
              <a:buChar char=""/>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E-</a:t>
            </a:r>
            <a:r>
              <a:rPr lang="en-US" sz="2000" dirty="0" err="1">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draulics</a:t>
            </a: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 extrication equipment</a:t>
            </a:r>
          </a:p>
          <a:p>
            <a:pPr marL="342900" marR="0" lvl="0" indent="-342900">
              <a:lnSpc>
                <a:spcPct val="107000"/>
              </a:lnSpc>
              <a:spcBef>
                <a:spcPts val="0"/>
              </a:spcBef>
              <a:spcAft>
                <a:spcPts val="0"/>
              </a:spcAft>
              <a:buFont typeface="Symbol" panose="05050102010706020507" pitchFamily="18" charset="2"/>
              <a:buChar char=""/>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2/3 </a:t>
            </a:r>
            <a:r>
              <a:rPr lang="en-US" sz="2000" dirty="0" err="1">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LifePak</a:t>
            </a: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 15s </a:t>
            </a:r>
          </a:p>
          <a:p>
            <a:pPr marL="342900" marR="0" lvl="0" indent="-342900">
              <a:lnSpc>
                <a:spcPct val="107000"/>
              </a:lnSpc>
              <a:spcBef>
                <a:spcPts val="0"/>
              </a:spcBef>
              <a:spcAft>
                <a:spcPts val="0"/>
              </a:spcAft>
              <a:buFont typeface="Symbol" panose="05050102010706020507" pitchFamily="18" charset="2"/>
              <a:buChar char=""/>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Fire danger signs</a:t>
            </a:r>
          </a:p>
          <a:p>
            <a:pPr marL="342900" marR="0" lvl="0" indent="-342900">
              <a:lnSpc>
                <a:spcPct val="107000"/>
              </a:lnSpc>
              <a:spcBef>
                <a:spcPts val="0"/>
              </a:spcBef>
              <a:spcAft>
                <a:spcPts val="0"/>
              </a:spcAft>
              <a:buFont typeface="Symbol" panose="05050102010706020507" pitchFamily="18" charset="2"/>
              <a:buChar char=""/>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Replace 2 squad vehicles with smaller SUVs</a:t>
            </a:r>
          </a:p>
          <a:p>
            <a:pPr marL="342900" marR="0" lvl="0" indent="-342900">
              <a:lnSpc>
                <a:spcPct val="107000"/>
              </a:lnSpc>
              <a:spcBef>
                <a:spcPts val="0"/>
              </a:spcBef>
              <a:spcAft>
                <a:spcPts val="0"/>
              </a:spcAft>
              <a:buFont typeface="Symbol" panose="05050102010706020507" pitchFamily="18" charset="2"/>
              <a:buChar char=""/>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Assess fleet for selling vehicles</a:t>
            </a:r>
          </a:p>
          <a:p>
            <a:pPr marL="342900" marR="0" lvl="0" indent="-342900">
              <a:lnSpc>
                <a:spcPct val="107000"/>
              </a:lnSpc>
              <a:spcBef>
                <a:spcPts val="0"/>
              </a:spcBef>
              <a:spcAft>
                <a:spcPts val="0"/>
              </a:spcAft>
              <a:buFont typeface="Symbol" panose="05050102010706020507" pitchFamily="18" charset="2"/>
              <a:buChar char=""/>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Assess for light rescue truck for Hwy 24 response</a:t>
            </a:r>
          </a:p>
          <a:p>
            <a:pPr marL="342900" marR="0" lvl="0" indent="-342900">
              <a:lnSpc>
                <a:spcPct val="107000"/>
              </a:lnSpc>
              <a:spcBef>
                <a:spcPts val="0"/>
              </a:spcBef>
              <a:spcAft>
                <a:spcPts val="0"/>
              </a:spcAft>
              <a:buFont typeface="Symbol" panose="05050102010706020507" pitchFamily="18" charset="2"/>
              <a:buChar char=""/>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Standardize engines/brush trucks</a:t>
            </a:r>
          </a:p>
          <a:p>
            <a:pPr marL="342900" marR="0" lvl="0" indent="-342900">
              <a:lnSpc>
                <a:spcPct val="107000"/>
              </a:lnSpc>
              <a:spcBef>
                <a:spcPts val="0"/>
              </a:spcBef>
              <a:spcAft>
                <a:spcPts val="0"/>
              </a:spcAft>
              <a:buFont typeface="Symbol" panose="05050102010706020507" pitchFamily="18" charset="2"/>
              <a:buChar char=""/>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EMT/EMR course in-house</a:t>
            </a:r>
          </a:p>
          <a:p>
            <a:pPr marL="342900" marR="0" lvl="0" indent="-342900">
              <a:lnSpc>
                <a:spcPct val="107000"/>
              </a:lnSpc>
              <a:spcBef>
                <a:spcPts val="0"/>
              </a:spcBef>
              <a:spcAft>
                <a:spcPts val="0"/>
              </a:spcAft>
              <a:buFont typeface="Symbol" panose="05050102010706020507" pitchFamily="18" charset="2"/>
              <a:buChar char=""/>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Chipper for chipping program </a:t>
            </a:r>
          </a:p>
          <a:p>
            <a:pPr marL="342900" marR="0" lvl="0" indent="-342900">
              <a:lnSpc>
                <a:spcPct val="107000"/>
              </a:lnSpc>
              <a:spcBef>
                <a:spcPts val="0"/>
              </a:spcBef>
              <a:spcAft>
                <a:spcPts val="0"/>
              </a:spcAft>
              <a:buFont typeface="Symbol" panose="05050102010706020507" pitchFamily="18" charset="2"/>
              <a:buChar char=""/>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FPPA for volunteers </a:t>
            </a:r>
          </a:p>
          <a:p>
            <a:pPr marL="342900" marR="0" lvl="0" indent="-342900">
              <a:lnSpc>
                <a:spcPct val="107000"/>
              </a:lnSpc>
              <a:spcBef>
                <a:spcPts val="0"/>
              </a:spcBef>
              <a:spcAft>
                <a:spcPts val="0"/>
              </a:spcAft>
              <a:buFont typeface="Symbol" panose="05050102010706020507" pitchFamily="18" charset="2"/>
              <a:buChar char=""/>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Digital billboard sign </a:t>
            </a:r>
          </a:p>
          <a:p>
            <a:pPr marL="342900" marR="0" lvl="0" indent="-342900">
              <a:lnSpc>
                <a:spcPct val="107000"/>
              </a:lnSpc>
              <a:spcBef>
                <a:spcPts val="0"/>
              </a:spcBef>
              <a:spcAft>
                <a:spcPts val="0"/>
              </a:spcAft>
              <a:buFont typeface="Symbol" panose="05050102010706020507" pitchFamily="18" charset="2"/>
              <a:buChar char=""/>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Fire Rescue 1 Academy</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335537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29A8F7-ADC2-86EC-5C59-47ED75B27CE6}"/>
              </a:ext>
            </a:extLst>
          </p:cNvPr>
          <p:cNvSpPr>
            <a:spLocks noGrp="1"/>
          </p:cNvSpPr>
          <p:nvPr>
            <p:ph type="title"/>
          </p:nvPr>
        </p:nvSpPr>
        <p:spPr/>
        <p:txBody>
          <a:bodyPr/>
          <a:lstStyle/>
          <a:p>
            <a:pPr algn="ctr"/>
            <a:r>
              <a:rPr lang="en-US" dirty="0">
                <a:solidFill>
                  <a:srgbClr val="FFFF00"/>
                </a:solidFill>
                <a:latin typeface="Copperplate Gothic Bold" panose="020E0705020206020404" pitchFamily="34" charset="0"/>
              </a:rPr>
              <a:t>2022 Amended Budget Proposal</a:t>
            </a:r>
          </a:p>
        </p:txBody>
      </p:sp>
      <p:sp>
        <p:nvSpPr>
          <p:cNvPr id="7" name="TextBox 6">
            <a:extLst>
              <a:ext uri="{FF2B5EF4-FFF2-40B4-BE49-F238E27FC236}">
                <a16:creationId xmlns:a16="http://schemas.microsoft.com/office/drawing/2014/main" xmlns="" id="{52B227D2-88E4-6DEA-C6C3-6F247FEB7129}"/>
              </a:ext>
            </a:extLst>
          </p:cNvPr>
          <p:cNvSpPr txBox="1"/>
          <p:nvPr/>
        </p:nvSpPr>
        <p:spPr>
          <a:xfrm>
            <a:off x="630237" y="1520031"/>
            <a:ext cx="7610249" cy="5342040"/>
          </a:xfrm>
          <a:prstGeom prst="rect">
            <a:avLst/>
          </a:prstGeom>
          <a:noFill/>
        </p:spPr>
        <p:txBody>
          <a:bodyPr wrap="square">
            <a:spAutoFit/>
          </a:bodyPr>
          <a:lstStyle/>
          <a:p>
            <a:pPr marR="0" lvl="0">
              <a:lnSpc>
                <a:spcPct val="107000"/>
              </a:lnSpc>
              <a:spcBef>
                <a:spcPts val="0"/>
              </a:spcBef>
              <a:spcAft>
                <a:spcPts val="0"/>
              </a:spcAft>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$167,132.44 is the amended amount requested</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How did we get that number?</a:t>
            </a:r>
          </a:p>
          <a:p>
            <a:pPr marR="0" lvl="0">
              <a:lnSpc>
                <a:spcPct val="107000"/>
              </a:lnSpc>
              <a:spcBef>
                <a:spcPts val="0"/>
              </a:spcBef>
              <a:spcAft>
                <a:spcPts val="0"/>
              </a:spcAft>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2022 YTD income $501,450.98 divided by 12 for 4 months</a:t>
            </a:r>
          </a:p>
          <a:p>
            <a:pPr marR="0" lvl="0">
              <a:lnSpc>
                <a:spcPct val="107000"/>
              </a:lnSpc>
              <a:spcBef>
                <a:spcPts val="0"/>
              </a:spcBef>
              <a:spcAft>
                <a:spcPts val="0"/>
              </a:spcAft>
            </a:pPr>
            <a:endPar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Amended budget process began Sept 1, 2022</a:t>
            </a:r>
          </a:p>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Everything has been on hold</a:t>
            </a:r>
          </a:p>
          <a:p>
            <a:pPr marR="0" lvl="0">
              <a:lnSpc>
                <a:spcPct val="107000"/>
              </a:lnSpc>
              <a:spcBef>
                <a:spcPts val="0"/>
              </a:spcBef>
              <a:spcAft>
                <a:spcPts val="0"/>
              </a:spcAft>
            </a:pPr>
            <a:endPar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What will that leave us in reserve for 2023?</a:t>
            </a:r>
          </a:p>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$454,907.39 in Bank after 2022</a:t>
            </a:r>
          </a:p>
          <a:p>
            <a:pPr marR="0" lvl="0">
              <a:lnSpc>
                <a:spcPct val="107000"/>
              </a:lnSpc>
              <a:spcBef>
                <a:spcPts val="0"/>
              </a:spcBef>
              <a:spcAft>
                <a:spcPts val="0"/>
              </a:spcAft>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What should we have in reserve on an annual Basis?</a:t>
            </a:r>
          </a:p>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3 months operating expenses</a:t>
            </a:r>
            <a:endPar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endPar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633053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29A8F7-ADC2-86EC-5C59-47ED75B27CE6}"/>
              </a:ext>
            </a:extLst>
          </p:cNvPr>
          <p:cNvSpPr>
            <a:spLocks noGrp="1"/>
          </p:cNvSpPr>
          <p:nvPr>
            <p:ph type="title"/>
          </p:nvPr>
        </p:nvSpPr>
        <p:spPr/>
        <p:txBody>
          <a:bodyPr/>
          <a:lstStyle/>
          <a:p>
            <a:pPr algn="ctr"/>
            <a:r>
              <a:rPr lang="en-US" dirty="0">
                <a:solidFill>
                  <a:srgbClr val="FFFF00"/>
                </a:solidFill>
                <a:latin typeface="Copperplate Gothic Bold" panose="020E0705020206020404" pitchFamily="34" charset="0"/>
              </a:rPr>
              <a:t>2022 Amended Budget Proposal</a:t>
            </a:r>
          </a:p>
        </p:txBody>
      </p:sp>
      <p:sp>
        <p:nvSpPr>
          <p:cNvPr id="7" name="TextBox 6">
            <a:extLst>
              <a:ext uri="{FF2B5EF4-FFF2-40B4-BE49-F238E27FC236}">
                <a16:creationId xmlns:a16="http://schemas.microsoft.com/office/drawing/2014/main" xmlns="" id="{52B227D2-88E4-6DEA-C6C3-6F247FEB7129}"/>
              </a:ext>
            </a:extLst>
          </p:cNvPr>
          <p:cNvSpPr txBox="1"/>
          <p:nvPr/>
        </p:nvSpPr>
        <p:spPr>
          <a:xfrm>
            <a:off x="630237" y="1520031"/>
            <a:ext cx="7610249" cy="3695435"/>
          </a:xfrm>
          <a:prstGeom prst="rect">
            <a:avLst/>
          </a:prstGeom>
          <a:noFill/>
        </p:spPr>
        <p:txBody>
          <a:bodyPr wrap="square">
            <a:spAutoFit/>
          </a:bodyPr>
          <a:lstStyle/>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What Goals do we achieve with 2022 Amended Budget?</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3 Part-Time Captains hired by Jan 1, 2023, Medical Bags standardized department wide (response time improvements), New Admin Assistant, Officers, and Fire Chief Offices constructed, CPR Class in-house, 1 LifePak15 acquired, Emergency Home Oxygen Program founded as well as Operational Oxygen use re-serviced.</a:t>
            </a:r>
          </a:p>
          <a:p>
            <a:pPr marL="342900" marR="0" lvl="0" indent="-342900">
              <a:lnSpc>
                <a:spcPct val="107000"/>
              </a:lnSpc>
              <a:spcBef>
                <a:spcPts val="0"/>
              </a:spcBef>
              <a:spcAft>
                <a:spcPts val="0"/>
              </a:spcAft>
              <a:buFont typeface="Symbol" panose="05050102010706020507" pitchFamily="18" charset="2"/>
              <a:buChar char=""/>
            </a:pPr>
            <a:endPar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599617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29A8F7-ADC2-86EC-5C59-47ED75B27CE6}"/>
              </a:ext>
            </a:extLst>
          </p:cNvPr>
          <p:cNvSpPr>
            <a:spLocks noGrp="1"/>
          </p:cNvSpPr>
          <p:nvPr>
            <p:ph type="title"/>
          </p:nvPr>
        </p:nvSpPr>
        <p:spPr/>
        <p:txBody>
          <a:bodyPr/>
          <a:lstStyle/>
          <a:p>
            <a:pPr algn="ctr"/>
            <a:r>
              <a:rPr lang="en-US" dirty="0">
                <a:solidFill>
                  <a:srgbClr val="FFFF00"/>
                </a:solidFill>
                <a:latin typeface="Copperplate Gothic Bold" panose="020E0705020206020404" pitchFamily="34" charset="0"/>
              </a:rPr>
              <a:t>2022 Amended Budget Proposal</a:t>
            </a:r>
          </a:p>
        </p:txBody>
      </p:sp>
      <p:sp>
        <p:nvSpPr>
          <p:cNvPr id="7" name="TextBox 6">
            <a:extLst>
              <a:ext uri="{FF2B5EF4-FFF2-40B4-BE49-F238E27FC236}">
                <a16:creationId xmlns:a16="http://schemas.microsoft.com/office/drawing/2014/main" xmlns="" id="{52B227D2-88E4-6DEA-C6C3-6F247FEB7129}"/>
              </a:ext>
            </a:extLst>
          </p:cNvPr>
          <p:cNvSpPr txBox="1"/>
          <p:nvPr/>
        </p:nvSpPr>
        <p:spPr>
          <a:xfrm>
            <a:off x="630237" y="1520031"/>
            <a:ext cx="7610249" cy="5671361"/>
          </a:xfrm>
          <a:prstGeom prst="rect">
            <a:avLst/>
          </a:prstGeom>
          <a:noFill/>
        </p:spPr>
        <p:txBody>
          <a:bodyPr wrap="square">
            <a:spAutoFit/>
          </a:bodyPr>
          <a:lstStyle/>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What Goals do these goals accomplish for FFPD?</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3 Part-Time Captains</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These Captain positions will form the senior officer corps and lead the department in EMS, Operations, and Training developing up and coming officers into the future</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These positions will each be responsible for 2 nights of district coverage per position immediately responding to emergency incidents with incident command ability</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Extremely cost-effective solution to staffing a growing population with increased call volume</a:t>
            </a:r>
          </a:p>
          <a:p>
            <a:pPr marL="342900" marR="0" lvl="0" indent="-342900">
              <a:lnSpc>
                <a:spcPct val="107000"/>
              </a:lnSpc>
              <a:spcBef>
                <a:spcPts val="0"/>
              </a:spcBef>
              <a:spcAft>
                <a:spcPts val="0"/>
              </a:spcAft>
              <a:buFont typeface="Symbol" panose="05050102010706020507" pitchFamily="18" charset="2"/>
              <a:buChar char=""/>
            </a:pPr>
            <a:endPar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909702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29A8F7-ADC2-86EC-5C59-47ED75B27CE6}"/>
              </a:ext>
            </a:extLst>
          </p:cNvPr>
          <p:cNvSpPr>
            <a:spLocks noGrp="1"/>
          </p:cNvSpPr>
          <p:nvPr>
            <p:ph type="title"/>
          </p:nvPr>
        </p:nvSpPr>
        <p:spPr/>
        <p:txBody>
          <a:bodyPr/>
          <a:lstStyle/>
          <a:p>
            <a:pPr algn="ctr"/>
            <a:r>
              <a:rPr lang="en-US" dirty="0">
                <a:solidFill>
                  <a:srgbClr val="FFFF00"/>
                </a:solidFill>
                <a:latin typeface="Copperplate Gothic Bold" panose="020E0705020206020404" pitchFamily="34" charset="0"/>
              </a:rPr>
              <a:t>2022 Amended Budget Proposal</a:t>
            </a:r>
          </a:p>
        </p:txBody>
      </p:sp>
      <p:sp>
        <p:nvSpPr>
          <p:cNvPr id="7" name="TextBox 6">
            <a:extLst>
              <a:ext uri="{FF2B5EF4-FFF2-40B4-BE49-F238E27FC236}">
                <a16:creationId xmlns:a16="http://schemas.microsoft.com/office/drawing/2014/main" xmlns="" id="{52B227D2-88E4-6DEA-C6C3-6F247FEB7129}"/>
              </a:ext>
            </a:extLst>
          </p:cNvPr>
          <p:cNvSpPr txBox="1"/>
          <p:nvPr/>
        </p:nvSpPr>
        <p:spPr>
          <a:xfrm>
            <a:off x="630237" y="1520031"/>
            <a:ext cx="7610249" cy="5012719"/>
          </a:xfrm>
          <a:prstGeom prst="rect">
            <a:avLst/>
          </a:prstGeom>
          <a:noFill/>
        </p:spPr>
        <p:txBody>
          <a:bodyPr wrap="square">
            <a:spAutoFit/>
          </a:bodyPr>
          <a:lstStyle/>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What Goals do these goals accomplish for FFPD?</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Standardized trauma and oxygen EMS bags</a:t>
            </a:r>
          </a:p>
          <a:p>
            <a:pPr marL="342900" marR="0" lvl="0" indent="-342900">
              <a:lnSpc>
                <a:spcPct val="107000"/>
              </a:lnSpc>
              <a:spcBef>
                <a:spcPts val="0"/>
              </a:spcBef>
              <a:spcAft>
                <a:spcPts val="0"/>
              </a:spcAft>
              <a:buFont typeface="Symbol" panose="05050102010706020507" pitchFamily="18" charset="2"/>
              <a:buChar char=""/>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All apparatus and EMT/EMR will have identical trauma and oxygen bags for response.  Better proficiency on-scene equally better standard of care.</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EMT/EMR will be issued personal bags for POV/Home.  FFR will begin closest responder to scene to respond POV directly to scene improving response times and allowing PT assessment to determine need for Ground/Air Ambulance improving PT  transport time to definitive care </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007074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29A8F7-ADC2-86EC-5C59-47ED75B27CE6}"/>
              </a:ext>
            </a:extLst>
          </p:cNvPr>
          <p:cNvSpPr>
            <a:spLocks noGrp="1"/>
          </p:cNvSpPr>
          <p:nvPr>
            <p:ph type="title"/>
          </p:nvPr>
        </p:nvSpPr>
        <p:spPr/>
        <p:txBody>
          <a:bodyPr/>
          <a:lstStyle/>
          <a:p>
            <a:pPr algn="ctr"/>
            <a:r>
              <a:rPr lang="en-US" dirty="0">
                <a:solidFill>
                  <a:srgbClr val="FFFF00"/>
                </a:solidFill>
                <a:latin typeface="Copperplate Gothic Bold" panose="020E0705020206020404" pitchFamily="34" charset="0"/>
              </a:rPr>
              <a:t>2022 Amended Budget Proposal</a:t>
            </a:r>
          </a:p>
        </p:txBody>
      </p:sp>
      <p:sp>
        <p:nvSpPr>
          <p:cNvPr id="7" name="TextBox 6">
            <a:extLst>
              <a:ext uri="{FF2B5EF4-FFF2-40B4-BE49-F238E27FC236}">
                <a16:creationId xmlns:a16="http://schemas.microsoft.com/office/drawing/2014/main" xmlns="" id="{52B227D2-88E4-6DEA-C6C3-6F247FEB7129}"/>
              </a:ext>
            </a:extLst>
          </p:cNvPr>
          <p:cNvSpPr txBox="1"/>
          <p:nvPr/>
        </p:nvSpPr>
        <p:spPr>
          <a:xfrm>
            <a:off x="165042" y="1520031"/>
            <a:ext cx="6714223" cy="5671361"/>
          </a:xfrm>
          <a:prstGeom prst="rect">
            <a:avLst/>
          </a:prstGeom>
          <a:noFill/>
        </p:spPr>
        <p:txBody>
          <a:bodyPr wrap="square">
            <a:spAutoFit/>
          </a:bodyPr>
          <a:lstStyle/>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What Goals do these goals accomplish for FFPD?</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New Office Spaces</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Admin Assistant, Officers, and Fire Chief will all get new office spaces</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Offices in Main Building are more functional and ability for walk-in emergencies to located staffing at station as needed</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Better functional space for administrative duties</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Professional workspace </a:t>
            </a:r>
          </a:p>
          <a:p>
            <a:pPr marR="0" lvl="0">
              <a:lnSpc>
                <a:spcPct val="107000"/>
              </a:lnSpc>
              <a:spcBef>
                <a:spcPts val="0"/>
              </a:spcBef>
              <a:spcAft>
                <a:spcPts val="0"/>
              </a:spcAft>
            </a:pPr>
            <a:endPar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018457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29A8F7-ADC2-86EC-5C59-47ED75B27CE6}"/>
              </a:ext>
            </a:extLst>
          </p:cNvPr>
          <p:cNvSpPr>
            <a:spLocks noGrp="1"/>
          </p:cNvSpPr>
          <p:nvPr>
            <p:ph type="title"/>
          </p:nvPr>
        </p:nvSpPr>
        <p:spPr/>
        <p:txBody>
          <a:bodyPr/>
          <a:lstStyle/>
          <a:p>
            <a:pPr algn="ctr"/>
            <a:r>
              <a:rPr lang="en-US" dirty="0">
                <a:solidFill>
                  <a:srgbClr val="FFFF00"/>
                </a:solidFill>
                <a:latin typeface="Copperplate Gothic Bold" panose="020E0705020206020404" pitchFamily="34" charset="0"/>
              </a:rPr>
              <a:t>2022 Amended Budget Proposal</a:t>
            </a:r>
          </a:p>
        </p:txBody>
      </p:sp>
      <p:sp>
        <p:nvSpPr>
          <p:cNvPr id="7" name="TextBox 6">
            <a:extLst>
              <a:ext uri="{FF2B5EF4-FFF2-40B4-BE49-F238E27FC236}">
                <a16:creationId xmlns:a16="http://schemas.microsoft.com/office/drawing/2014/main" xmlns="" id="{52B227D2-88E4-6DEA-C6C3-6F247FEB7129}"/>
              </a:ext>
            </a:extLst>
          </p:cNvPr>
          <p:cNvSpPr txBox="1"/>
          <p:nvPr/>
        </p:nvSpPr>
        <p:spPr>
          <a:xfrm>
            <a:off x="165042" y="1520031"/>
            <a:ext cx="7883805" cy="3695435"/>
          </a:xfrm>
          <a:prstGeom prst="rect">
            <a:avLst/>
          </a:prstGeom>
          <a:noFill/>
        </p:spPr>
        <p:txBody>
          <a:bodyPr wrap="square">
            <a:spAutoFit/>
          </a:bodyPr>
          <a:lstStyle/>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What Goals do these goals accomplish for FFPD?</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rPr>
              <a:t>CPR CLASS in-house</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CPR required to re-cert every 2 years</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rPr>
              <a:t>Allows our members to re-certify without scheduling conflict of family/work schedules</a:t>
            </a: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2000" dirty="0">
              <a:solidFill>
                <a:srgbClr val="FFFF00"/>
              </a:solidFill>
              <a:latin typeface="Copperplate Gothic Bold" panose="020E07050202060204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2000" dirty="0">
              <a:solidFill>
                <a:srgbClr val="FFFF00"/>
              </a:solidFill>
              <a:effectLst/>
              <a:latin typeface="Copperplate Gothic Bold" panose="020E0705020206020404" pitchFamily="34"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0122304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844</Words>
  <Application>Microsoft Office PowerPoint</Application>
  <PresentationFormat>Widescreen</PresentationFormat>
  <Paragraphs>147</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Calibri Light</vt:lpstr>
      <vt:lpstr>Copperplate Gothic Bold</vt:lpstr>
      <vt:lpstr>Symbol</vt:lpstr>
      <vt:lpstr>Times New Roman</vt:lpstr>
      <vt:lpstr>Office Theme</vt:lpstr>
      <vt:lpstr>PowerPoint Presentation</vt:lpstr>
      <vt:lpstr>2022 EOY Budget Goals</vt:lpstr>
      <vt:lpstr>2023 Budget Goals</vt:lpstr>
      <vt:lpstr>2022 Amended Budget Proposal</vt:lpstr>
      <vt:lpstr>2022 Amended Budget Proposal</vt:lpstr>
      <vt:lpstr>2022 Amended Budget Proposal</vt:lpstr>
      <vt:lpstr>2022 Amended Budget Proposal</vt:lpstr>
      <vt:lpstr>2022 Amended Budget Proposal</vt:lpstr>
      <vt:lpstr>2022 Amended Budget Proposal</vt:lpstr>
      <vt:lpstr>2022 Amended Budget Proposal</vt:lpstr>
      <vt:lpstr>2022 Amended Budget Proposal</vt:lpstr>
      <vt:lpstr>2023 Budget Proposal</vt:lpstr>
      <vt:lpstr>2023 Budget Proposal</vt:lpstr>
      <vt:lpstr>2023 Budget Proposal</vt:lpstr>
      <vt:lpstr>2023 Budget Proposal</vt:lpstr>
      <vt:lpstr>2023 Budget Proposal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Erik Holt</dc:creator>
  <cp:lastModifiedBy>dgroat</cp:lastModifiedBy>
  <cp:revision>2</cp:revision>
  <dcterms:created xsi:type="dcterms:W3CDTF">2022-10-13T22:15:03Z</dcterms:created>
  <dcterms:modified xsi:type="dcterms:W3CDTF">2023-10-27T01:56:34Z</dcterms:modified>
</cp:coreProperties>
</file>